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2" r:id="rId2"/>
    <p:sldId id="263" r:id="rId3"/>
    <p:sldId id="264" r:id="rId4"/>
    <p:sldId id="265" r:id="rId5"/>
    <p:sldId id="266" r:id="rId6"/>
    <p:sldId id="267" r:id="rId7"/>
    <p:sldId id="269" r:id="rId8"/>
    <p:sldId id="268" r:id="rId9"/>
    <p:sldId id="271" r:id="rId10"/>
    <p:sldId id="270" r:id="rId11"/>
    <p:sldId id="272" r:id="rId12"/>
    <p:sldId id="273" r:id="rId13"/>
    <p:sldId id="274" r:id="rId1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orient="horz" pos="147">
          <p15:clr>
            <a:srgbClr val="A4A3A4"/>
          </p15:clr>
        </p15:guide>
        <p15:guide id="3" pos="29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92C6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920" y="196"/>
      </p:cViewPr>
      <p:guideLst>
        <p:guide orient="horz" pos="2156"/>
        <p:guide orient="horz" pos="147"/>
        <p:guide pos="29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F7F0950-DD71-48EC-948F-2D6829375B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75621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itchFamily="34" charset="0"/>
            </a:endParaRPr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>
              <a:spcBef>
                <a:spcPct val="0"/>
              </a:spcBef>
            </a:pPr>
            <a:fld id="{407A12EE-3DAA-4326-A5B3-7EB1C5029C3E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6181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0" y="6010842"/>
            <a:ext cx="9151963" cy="856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>
            <a:lum bright="-30000"/>
          </a:blip>
          <a:srcRect l="13858"/>
          <a:stretch/>
        </p:blipFill>
        <p:spPr>
          <a:xfrm>
            <a:off x="830580" y="5662124"/>
            <a:ext cx="2320859" cy="215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>
            <a:lum/>
          </a:blip>
          <a:srcRect r="87556"/>
          <a:stretch/>
        </p:blipFill>
        <p:spPr>
          <a:xfrm>
            <a:off x="457201" y="5662124"/>
            <a:ext cx="335280" cy="215539"/>
          </a:xfrm>
          <a:prstGeom prst="rect">
            <a:avLst/>
          </a:prstGeom>
        </p:spPr>
      </p:pic>
      <p:pic>
        <p:nvPicPr>
          <p:cNvPr id="11" name="Picture 58" descr="C:\Users\Sarah\Desktop\IHME_logo_rgb-01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799" y="5685189"/>
            <a:ext cx="3075688" cy="190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78914" y="2384115"/>
            <a:ext cx="7772400" cy="705283"/>
          </a:xfrm>
        </p:spPr>
        <p:txBody>
          <a:bodyPr anchor="b"/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83676" y="3648706"/>
            <a:ext cx="7789863" cy="430887"/>
          </a:xfrm>
        </p:spPr>
        <p:txBody>
          <a:bodyPr/>
          <a:lstStyle>
            <a:lvl1pPr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7" name="Picture 6" descr="IHME_logo_acr_RGB_sm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46791"/>
            <a:ext cx="1405676" cy="457210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457200" y="3361198"/>
            <a:ext cx="8229600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3916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column tabl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8265" y="223315"/>
            <a:ext cx="8229600" cy="513118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800665"/>
            <a:ext cx="2531035" cy="4086691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2pPr>
            <a:lvl3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3pPr>
            <a:lvl4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4pPr>
            <a:lvl5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57200" y="1038666"/>
            <a:ext cx="82296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046145"/>
            <a:ext cx="2531035" cy="754521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 b="1" i="0" baseline="0">
                <a:solidFill>
                  <a:schemeClr val="tx1"/>
                </a:solidFill>
              </a:defRPr>
            </a:lvl1pPr>
            <a:lvl2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2pPr>
            <a:lvl3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3pPr>
            <a:lvl4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4pPr>
            <a:lvl5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Explanatory text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60272" y="1800665"/>
            <a:ext cx="2531035" cy="4086691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2pPr>
            <a:lvl3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3pPr>
            <a:lvl4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4pPr>
            <a:lvl5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260272" y="1046145"/>
            <a:ext cx="2531035" cy="754521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 b="1" i="0" baseline="0">
                <a:solidFill>
                  <a:schemeClr val="tx1"/>
                </a:solidFill>
              </a:defRPr>
            </a:lvl1pPr>
            <a:lvl2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2pPr>
            <a:lvl3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3pPr>
            <a:lvl4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4pPr>
            <a:lvl5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Explanatory text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062453" y="1800665"/>
            <a:ext cx="2531035" cy="4086691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2pPr>
            <a:lvl3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3pPr>
            <a:lvl4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4pPr>
            <a:lvl5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062453" y="1046145"/>
            <a:ext cx="2531035" cy="754521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 b="1" i="0" baseline="0">
                <a:solidFill>
                  <a:schemeClr val="tx1"/>
                </a:solidFill>
              </a:defRPr>
            </a:lvl1pPr>
            <a:lvl2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2pPr>
            <a:lvl3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3pPr>
            <a:lvl4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4pPr>
            <a:lvl5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Explanatory text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457200" y="1800665"/>
            <a:ext cx="82296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124200" y="1038666"/>
            <a:ext cx="0" cy="484869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927271" y="1038666"/>
            <a:ext cx="0" cy="484869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457200" y="1038666"/>
            <a:ext cx="82296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457200" y="1800665"/>
            <a:ext cx="82296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>
            <a:off x="3124200" y="1038666"/>
            <a:ext cx="0" cy="484869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5927271" y="1038666"/>
            <a:ext cx="0" cy="484869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6"/>
          <p:cNvSpPr>
            <a:spLocks noGrp="1" noChangeArrowheads="1"/>
          </p:cNvSpPr>
          <p:nvPr>
            <p:ph type="sldNum" sz="quarter" idx="18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59159"/>
      </p:ext>
    </p:extLst>
  </p:cSld>
  <p:clrMapOvr>
    <a:masterClrMapping/>
  </p:clrMapOvr>
  <p:transition>
    <p:fade/>
  </p:transition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p-in Imag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680" y="227754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250266"/>
            <a:ext cx="2336800" cy="4656500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2pPr>
            <a:lvl3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3pPr>
            <a:lvl4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4pPr>
            <a:lvl5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200400" y="1250266"/>
            <a:ext cx="5438775" cy="46672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28392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p-in Imag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8265" y="223315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4895191"/>
            <a:ext cx="8229600" cy="648966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2pPr>
            <a:lvl3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3pPr>
            <a:lvl4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4pPr>
            <a:lvl5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8265" y="1214439"/>
            <a:ext cx="8234362" cy="35467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2536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Text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60325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8265" y="224737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7957" y="2372551"/>
            <a:ext cx="4120953" cy="3150274"/>
          </a:xfrm>
        </p:spPr>
        <p:txBody>
          <a:bodyPr lIns="91440" rIns="9144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>
                <a:solidFill>
                  <a:schemeClr val="bg1"/>
                </a:solidFill>
              </a:defRPr>
            </a:lvl1pPr>
            <a:lvl2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2pPr>
            <a:lvl3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3pPr>
            <a:lvl4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4pPr>
            <a:lvl5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5pPr>
          </a:lstStyle>
          <a:p>
            <a:pPr lvl="0"/>
            <a:r>
              <a:rPr lang="en-US" dirty="0" smtClean="0"/>
              <a:t>Text goes here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3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2541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8265" y="224737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1038666"/>
            <a:ext cx="9144000" cy="4917322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5975132"/>
            <a:ext cx="8229600" cy="882624"/>
          </a:xfrm>
        </p:spPr>
        <p:txBody>
          <a:bodyPr bIns="13716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 b="0" i="0" baseline="0">
                <a:solidFill>
                  <a:schemeClr val="tx1"/>
                </a:solidFill>
              </a:defRPr>
            </a:lvl1pPr>
            <a:lvl2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2pPr>
            <a:lvl3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3pPr>
            <a:lvl4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4pPr>
            <a:lvl5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Explanatory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67043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680" y="227754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1038666"/>
            <a:ext cx="9144000" cy="5819334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16779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6858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37967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229600" cy="4425287"/>
          </a:xfrm>
        </p:spPr>
        <p:txBody>
          <a:bodyPr/>
          <a:lstStyle>
            <a:lvl1pPr>
              <a:buClr>
                <a:schemeClr val="accent1"/>
              </a:buClr>
              <a:buSzPct val="120000"/>
              <a:defRPr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000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00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597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_No first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452582"/>
          </a:xfrm>
        </p:spPr>
        <p:txBody>
          <a:bodyPr/>
          <a:lstStyle>
            <a:lvl1pPr marL="0" indent="0">
              <a:buClr>
                <a:schemeClr val="accent1"/>
              </a:buClr>
              <a:buSzPct val="120000"/>
              <a:buNone/>
              <a:defRPr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000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00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64135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numbere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 b="1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316104"/>
          </a:xfrm>
        </p:spPr>
        <p:txBody>
          <a:bodyPr/>
          <a:lstStyle>
            <a:lvl1pPr marL="344488" indent="-344488">
              <a:buClr>
                <a:schemeClr val="accent1"/>
              </a:buClr>
              <a:buSzPct val="100000"/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  <a:lvl2pPr marL="647700" indent="-285750">
              <a:buSzPct val="90000"/>
              <a:buFont typeface="+mj-lt"/>
              <a:buAutoNum type="alphaLcPeriod"/>
              <a:defRPr sz="2000">
                <a:solidFill>
                  <a:schemeClr val="tx1"/>
                </a:solidFill>
              </a:defRPr>
            </a:lvl2pPr>
            <a:lvl3pPr marL="889000" indent="-198438">
              <a:buSzPct val="90000"/>
              <a:buFont typeface="+mj-lt"/>
              <a:buAutoNum type="romanLcPeriod"/>
              <a:defRPr sz="1800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3340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32110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6862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28369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0031"/>
            <a:ext cx="4038600" cy="4660268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0031"/>
            <a:ext cx="4038600" cy="4660268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7166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7803"/>
            <a:ext cx="4040188" cy="830997"/>
          </a:xfrm>
        </p:spPr>
        <p:txBody>
          <a:bodyPr anchor="b"/>
          <a:lstStyle>
            <a:lvl1pPr marL="0" indent="0"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799"/>
            <a:ext cx="4040188" cy="4053386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009679"/>
            <a:ext cx="4041775" cy="830997"/>
          </a:xfrm>
        </p:spPr>
        <p:txBody>
          <a:bodyPr anchor="b"/>
          <a:lstStyle>
            <a:lvl1pPr marL="0" indent="0"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40675"/>
            <a:ext cx="4041775" cy="4055158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25734"/>
            <a:ext cx="8191500" cy="660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3863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5734"/>
            <a:ext cx="81915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4588"/>
            <a:ext cx="8199438" cy="4232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 dirty="0" smtClean="0"/>
              <a:t>Click to edit Master text styles</a:t>
            </a:r>
          </a:p>
          <a:p>
            <a:pPr lvl="1"/>
            <a:r>
              <a:rPr lang="en-US" altLang="en-US" dirty="0" smtClean="0"/>
              <a:t>Second level</a:t>
            </a:r>
          </a:p>
          <a:p>
            <a:pPr lvl="2"/>
            <a:r>
              <a:rPr lang="en-US" altLang="en-US" dirty="0" smtClean="0"/>
              <a:t>Third level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0" y="6545114"/>
            <a:ext cx="9151963" cy="322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562896" y="6145848"/>
            <a:ext cx="3441754" cy="289456"/>
            <a:chOff x="562896" y="6361681"/>
            <a:chExt cx="3441754" cy="289456"/>
          </a:xfrm>
        </p:grpSpPr>
        <p:pic>
          <p:nvPicPr>
            <p:cNvPr id="8" name="Picture 7" descr="IHME_logo_acr_RGB_sm.png"/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896" y="6361681"/>
              <a:ext cx="770386" cy="250575"/>
            </a:xfrm>
            <a:prstGeom prst="rect">
              <a:avLst/>
            </a:prstGeom>
          </p:spPr>
        </p:pic>
        <p:cxnSp>
          <p:nvCxnSpPr>
            <p:cNvPr id="9" name="Straight Connector 8"/>
            <p:cNvCxnSpPr/>
            <p:nvPr userDrawn="1"/>
          </p:nvCxnSpPr>
          <p:spPr>
            <a:xfrm>
              <a:off x="1495275" y="6361681"/>
              <a:ext cx="0" cy="289456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/>
            <p:cNvPicPr>
              <a:picLocks noChangeAspect="1"/>
            </p:cNvPicPr>
            <p:nvPr userDrawn="1"/>
          </p:nvPicPr>
          <p:blipFill rotWithShape="1">
            <a:blip r:embed="rId20">
              <a:lum bright="-30000"/>
            </a:blip>
            <a:srcRect l="13858"/>
            <a:stretch/>
          </p:blipFill>
          <p:spPr>
            <a:xfrm>
              <a:off x="1955028" y="6396816"/>
              <a:ext cx="2049622" cy="19034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0">
              <a:lum/>
            </a:blip>
            <a:srcRect r="87556"/>
            <a:stretch/>
          </p:blipFill>
          <p:spPr>
            <a:xfrm>
              <a:off x="1625286" y="6396816"/>
              <a:ext cx="296096" cy="190349"/>
            </a:xfrm>
            <a:prstGeom prst="rect">
              <a:avLst/>
            </a:prstGeom>
          </p:spPr>
        </p:pic>
      </p:grpSp>
      <p:pic>
        <p:nvPicPr>
          <p:cNvPr id="13" name="Picture 58" descr="C:\Users\Sarah\Desktop\IHME_logo_rgb-01.png"/>
          <p:cNvPicPr>
            <a:picLocks noChangeAspect="1" noChangeArrowheads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7736" y="6192078"/>
            <a:ext cx="3075688" cy="190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78" r:id="rId2"/>
    <p:sldLayoutId id="2147483687" r:id="rId3"/>
    <p:sldLayoutId id="2147483686" r:id="rId4"/>
    <p:sldLayoutId id="2147483681" r:id="rId5"/>
    <p:sldLayoutId id="2147483682" r:id="rId6"/>
    <p:sldLayoutId id="2147483688" r:id="rId7"/>
    <p:sldLayoutId id="2147483679" r:id="rId8"/>
    <p:sldLayoutId id="2147483680" r:id="rId9"/>
    <p:sldLayoutId id="2147483689" r:id="rId10"/>
    <p:sldLayoutId id="2147483690" r:id="rId11"/>
    <p:sldLayoutId id="2147483691" r:id="rId12"/>
    <p:sldLayoutId id="2147483694" r:id="rId13"/>
    <p:sldLayoutId id="2147483695" r:id="rId14"/>
    <p:sldLayoutId id="2147483696" r:id="rId15"/>
    <p:sldLayoutId id="2147483697" r:id="rId16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charset="0"/>
        </a:defRPr>
      </a:lvl9pPr>
    </p:titleStyle>
    <p:bodyStyle>
      <a:lvl1pPr marL="231775" indent="-231775" algn="l" rtl="0" eaLnBrk="0" fontAlgn="base" hangingPunct="0">
        <a:spcBef>
          <a:spcPts val="800"/>
        </a:spcBef>
        <a:spcAft>
          <a:spcPct val="0"/>
        </a:spcAft>
        <a:buClr>
          <a:schemeClr val="accent1"/>
        </a:buClr>
        <a:buSzPct val="120000"/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566738" indent="-220663" algn="l" rtl="0" eaLnBrk="0" fontAlgn="base" hangingPunct="0">
        <a:spcBef>
          <a:spcPts val="800"/>
        </a:spcBef>
        <a:spcAft>
          <a:spcPct val="0"/>
        </a:spcAft>
        <a:buClr>
          <a:schemeClr val="accent1"/>
        </a:buClr>
        <a:buSzPct val="90000"/>
        <a:buFont typeface="Courier New" pitchFamily="49" charset="0"/>
        <a:buChar char="o"/>
        <a:defRPr sz="2000">
          <a:solidFill>
            <a:schemeClr val="tx1"/>
          </a:solidFill>
          <a:latin typeface="+mn-lt"/>
        </a:defRPr>
      </a:lvl2pPr>
      <a:lvl3pPr marL="912813" indent="-231775" algn="l" rtl="0" eaLnBrk="0" fontAlgn="base" hangingPunct="0">
        <a:spcBef>
          <a:spcPts val="800"/>
        </a:spcBef>
        <a:spcAft>
          <a:spcPct val="0"/>
        </a:spcAft>
        <a:buClr>
          <a:schemeClr val="accent1"/>
        </a:buClr>
        <a:buSzPct val="90000"/>
        <a:buFont typeface="Arial" pitchFamily="34" charset="0"/>
        <a:buChar char="─"/>
        <a:defRPr>
          <a:solidFill>
            <a:schemeClr val="tx1"/>
          </a:solidFill>
          <a:latin typeface="+mn-lt"/>
        </a:defRPr>
      </a:lvl3pPr>
      <a:lvl4pPr marL="1258888" indent="-231775" algn="l" rtl="0" eaLnBrk="0" fontAlgn="base" hangingPunct="0">
        <a:spcBef>
          <a:spcPct val="45000"/>
        </a:spcBef>
        <a:spcAft>
          <a:spcPct val="0"/>
        </a:spcAft>
        <a:buClr>
          <a:schemeClr val="accent1"/>
        </a:buClr>
        <a:buFont typeface="Arial" pitchFamily="34" charset="0"/>
        <a:buChar char="»"/>
        <a:defRPr sz="1600">
          <a:solidFill>
            <a:srgbClr val="404040"/>
          </a:solidFill>
          <a:latin typeface="+mn-lt"/>
        </a:defRPr>
      </a:lvl4pPr>
      <a:lvl5pPr marL="1597025" indent="-223838" algn="l" rtl="0" eaLnBrk="0" fontAlgn="base" hangingPunct="0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054225" indent="-223838" algn="l" rtl="0" eaLnBrk="1" fontAlgn="base" hangingPunct="1">
        <a:spcBef>
          <a:spcPct val="45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6pPr>
      <a:lvl7pPr marL="2511425" indent="-223838" algn="l" rtl="0" eaLnBrk="1" fontAlgn="base" hangingPunct="1">
        <a:spcBef>
          <a:spcPct val="45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7pPr>
      <a:lvl8pPr marL="2968625" indent="-223838" algn="l" rtl="0" eaLnBrk="1" fontAlgn="base" hangingPunct="1">
        <a:spcBef>
          <a:spcPct val="45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8pPr>
      <a:lvl9pPr marL="3425825" indent="-223838" algn="l" rtl="0" eaLnBrk="1" fontAlgn="base" hangingPunct="1">
        <a:spcBef>
          <a:spcPct val="45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378914" y="1950625"/>
            <a:ext cx="7772400" cy="1138773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Measuring Malaria in Complex Transmission Systems</a:t>
            </a:r>
            <a:endParaRPr lang="en-US" altLang="en-US" dirty="0" smtClean="0"/>
          </a:p>
        </p:txBody>
      </p:sp>
      <p:sp>
        <p:nvSpPr>
          <p:cNvPr id="4100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Alec Georgoff</a:t>
            </a:r>
          </a:p>
          <a:p>
            <a:pPr eaLnBrk="1" hangingPunct="1"/>
            <a:r>
              <a:rPr lang="en-US" altLang="en-US" dirty="0" smtClean="0"/>
              <a:t>[DATE]</a:t>
            </a:r>
            <a:endParaRPr lang="en-US" altLang="en-US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5734"/>
            <a:ext cx="8191500" cy="1015663"/>
          </a:xfrm>
        </p:spPr>
        <p:txBody>
          <a:bodyPr/>
          <a:lstStyle/>
          <a:p>
            <a:r>
              <a:rPr lang="en-US" dirty="0" smtClean="0"/>
              <a:t>Insert Mosquito Populations Into Human Equations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8" y="1641475"/>
            <a:ext cx="9087445" cy="357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0345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5734"/>
            <a:ext cx="8191500" cy="1015663"/>
          </a:xfrm>
        </p:spPr>
        <p:txBody>
          <a:bodyPr/>
          <a:lstStyle/>
          <a:p>
            <a:r>
              <a:rPr lang="en-US" dirty="0" smtClean="0"/>
              <a:t>Insert Mosquito Populations Into Human Equations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8" y="1641475"/>
            <a:ext cx="9087445" cy="35750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96950" y="1739899"/>
            <a:ext cx="603250" cy="654051"/>
          </a:xfrm>
          <a:prstGeom prst="rect">
            <a:avLst/>
          </a:prstGeom>
          <a:solidFill>
            <a:schemeClr val="accent2">
              <a:lumMod val="60000"/>
              <a:lumOff val="4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278" y="4552948"/>
            <a:ext cx="603250" cy="654051"/>
          </a:xfrm>
          <a:prstGeom prst="rect">
            <a:avLst/>
          </a:prstGeom>
          <a:solidFill>
            <a:schemeClr val="accent2">
              <a:lumMod val="60000"/>
              <a:lumOff val="4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40475" y="2687637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27675" y="2674938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341813" y="2848770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041775" y="2501106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534275" y="2134392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950075" y="2134392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69075" y="1758479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940425" y="1758479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991548" y="4552948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586412" y="4552948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992168" y="4887913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576368" y="4900612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881937" y="4726780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8664551" y="4726780"/>
            <a:ext cx="327025" cy="347664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2634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Simplify Equations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Additional Parameters: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12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997869" y="2060575"/>
            <a:ext cx="5148263" cy="1030107"/>
            <a:chOff x="1938337" y="2060575"/>
            <a:chExt cx="5148263" cy="103010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8337" y="2060575"/>
              <a:ext cx="1719263" cy="1030107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3987" y="2106875"/>
              <a:ext cx="3122613" cy="937505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3695700" y="1672353"/>
            <a:ext cx="171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1800" u="sng" dirty="0" smtClean="0"/>
              <a:t>Prevalence</a:t>
            </a:r>
            <a:endParaRPr lang="en-US" sz="1800" u="sng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0212" y="4110037"/>
            <a:ext cx="2314575" cy="8590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2212" y="4169349"/>
            <a:ext cx="933920" cy="74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26095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Simplify Equations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37" y="1436687"/>
            <a:ext cx="8240713" cy="18229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63" y="3864627"/>
            <a:ext cx="7869238" cy="72959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59150" y="3965426"/>
            <a:ext cx="635000" cy="460524"/>
          </a:xfrm>
          <a:prstGeom prst="rect">
            <a:avLst/>
          </a:prstGeom>
          <a:solidFill>
            <a:schemeClr val="accent2">
              <a:lumMod val="60000"/>
              <a:lumOff val="4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69050" y="3965426"/>
            <a:ext cx="584200" cy="460524"/>
          </a:xfrm>
          <a:prstGeom prst="rect">
            <a:avLst/>
          </a:prstGeom>
          <a:solidFill>
            <a:schemeClr val="accent2">
              <a:lumMod val="60000"/>
              <a:lumOff val="4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3788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Ross-Macdonald Model</a:t>
            </a:r>
          </a:p>
          <a:p>
            <a:pPr lvl="1"/>
            <a:r>
              <a:rPr lang="en-US" dirty="0" smtClean="0"/>
              <a:t>Simplest basic model of transmission</a:t>
            </a:r>
          </a:p>
          <a:p>
            <a:pPr lvl="1"/>
            <a:r>
              <a:rPr lang="en-US" dirty="0" smtClean="0"/>
              <a:t>“Theoretical scaffolding” of a malaria transmission model</a:t>
            </a:r>
          </a:p>
          <a:p>
            <a:r>
              <a:rPr lang="en-US" dirty="0" smtClean="0"/>
              <a:t>Basic Reproductive Number (R</a:t>
            </a:r>
            <a:r>
              <a:rPr lang="en-US" baseline="-25000" dirty="0" smtClean="0"/>
              <a:t>0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R</a:t>
            </a:r>
            <a:r>
              <a:rPr lang="en-US" baseline="-25000" dirty="0" smtClean="0"/>
              <a:t>0</a:t>
            </a:r>
            <a:r>
              <a:rPr lang="en-US" dirty="0" smtClean="0"/>
              <a:t> &gt; 1 </a:t>
            </a:r>
            <a:r>
              <a:rPr lang="en-US" dirty="0" smtClean="0">
                <a:sym typeface="Wingdings" panose="05000000000000000000" pitchFamily="2" charset="2"/>
              </a:rPr>
              <a:t> Transmission sustained (endemic)</a:t>
            </a:r>
          </a:p>
          <a:p>
            <a:pPr lvl="1"/>
            <a:r>
              <a:rPr lang="en-US" dirty="0"/>
              <a:t>R</a:t>
            </a:r>
            <a:r>
              <a:rPr lang="en-US" baseline="-25000" dirty="0"/>
              <a:t>0</a:t>
            </a:r>
            <a:r>
              <a:rPr lang="en-US" dirty="0"/>
              <a:t> </a:t>
            </a:r>
            <a:r>
              <a:rPr lang="en-US" dirty="0" smtClean="0"/>
              <a:t>&lt; 1 </a:t>
            </a:r>
            <a:r>
              <a:rPr lang="en-US" dirty="0" smtClean="0">
                <a:sym typeface="Wingdings" panose="05000000000000000000" pitchFamily="2" charset="2"/>
              </a:rPr>
              <a:t> Transmission will die out</a:t>
            </a:r>
            <a:endParaRPr lang="en-US" dirty="0" smtClean="0"/>
          </a:p>
          <a:p>
            <a:r>
              <a:rPr lang="en-US" dirty="0" smtClean="0"/>
              <a:t>Forest Malaria</a:t>
            </a:r>
          </a:p>
          <a:p>
            <a:pPr lvl="1"/>
            <a:r>
              <a:rPr lang="en-US" dirty="0" smtClean="0"/>
              <a:t>Major problem in GMS</a:t>
            </a:r>
          </a:p>
          <a:p>
            <a:pPr lvl="1"/>
            <a:r>
              <a:rPr lang="en-US" dirty="0" smtClean="0"/>
              <a:t>Unique transmission landscape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903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Forest Malaria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053" y="2693718"/>
            <a:ext cx="4625794" cy="3083092"/>
          </a:xfrm>
          <a:prstGeom prst="ellipse">
            <a:avLst/>
          </a:prstGeom>
        </p:spPr>
      </p:pic>
      <p:sp>
        <p:nvSpPr>
          <p:cNvPr id="8" name="Oval 7"/>
          <p:cNvSpPr/>
          <p:nvPr/>
        </p:nvSpPr>
        <p:spPr>
          <a:xfrm>
            <a:off x="685052" y="1250950"/>
            <a:ext cx="1549400" cy="971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Village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3778250" y="681880"/>
            <a:ext cx="1549400" cy="971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Village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865847" y="1250950"/>
            <a:ext cx="1549400" cy="971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Village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873250" y="2222500"/>
            <a:ext cx="838200" cy="965200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101850" y="2069255"/>
            <a:ext cx="838200" cy="965200"/>
          </a:xfrm>
          <a:prstGeom prst="straightConnector1">
            <a:avLst/>
          </a:prstGeom>
          <a:ln w="60325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6261100" y="2152650"/>
            <a:ext cx="800100" cy="88180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6470650" y="2305795"/>
            <a:ext cx="812800" cy="881905"/>
          </a:xfrm>
          <a:prstGeom prst="straightConnector1">
            <a:avLst/>
          </a:prstGeom>
          <a:ln w="60325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4406900" y="1736725"/>
            <a:ext cx="24561" cy="856827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4641850" y="1707306"/>
            <a:ext cx="26988" cy="854936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53342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Forest Malaria – Simplified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Simplify to one village &amp; one forest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006" y="1814096"/>
            <a:ext cx="4625794" cy="3083092"/>
          </a:xfrm>
          <a:prstGeom prst="ellipse">
            <a:avLst/>
          </a:prstGeom>
        </p:spPr>
      </p:pic>
      <p:sp>
        <p:nvSpPr>
          <p:cNvPr id="6" name="Oval 5"/>
          <p:cNvSpPr/>
          <p:nvPr/>
        </p:nvSpPr>
        <p:spPr>
          <a:xfrm>
            <a:off x="1484403" y="2869867"/>
            <a:ext cx="1549400" cy="971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Village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081428" y="3472605"/>
            <a:ext cx="868272" cy="845"/>
          </a:xfrm>
          <a:prstGeom prst="straightConnector1">
            <a:avLst/>
          </a:prstGeom>
          <a:ln w="60325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081428" y="3218605"/>
            <a:ext cx="868272" cy="845"/>
          </a:xfrm>
          <a:prstGeom prst="straightConnector1">
            <a:avLst/>
          </a:prstGeom>
          <a:ln w="6032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0772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Forest Malaria – Simplified System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System governed by four ODEs: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5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15904" y="1739567"/>
            <a:ext cx="7874092" cy="3828719"/>
            <a:chOff x="-86777" y="1739567"/>
            <a:chExt cx="7874092" cy="382871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6685" y="1739567"/>
              <a:ext cx="6430630" cy="382871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1285" y="1841499"/>
              <a:ext cx="12954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54"/>
                </a:spcBef>
                <a:buClr>
                  <a:schemeClr val="accent1"/>
                </a:buClr>
                <a:buSzPct val="110000"/>
              </a:pPr>
              <a:r>
                <a:rPr lang="en-US" sz="1100" dirty="0" smtClean="0"/>
                <a:t>Infected Humans (Forest):</a:t>
              </a:r>
              <a:endParaRPr lang="en-US" sz="1100" dirty="0" smtClean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1285" y="2900348"/>
              <a:ext cx="12954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54"/>
                </a:spcBef>
                <a:buClr>
                  <a:schemeClr val="accent1"/>
                </a:buClr>
                <a:buSzPct val="110000"/>
              </a:pPr>
              <a:r>
                <a:rPr lang="en-US" sz="1100" dirty="0" smtClean="0"/>
                <a:t>Infected Humans (Village):</a:t>
              </a:r>
              <a:endParaRPr lang="en-US" sz="1100" dirty="0" smtClean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-86777" y="3959197"/>
              <a:ext cx="159152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54"/>
                </a:spcBef>
                <a:buClr>
                  <a:schemeClr val="accent1"/>
                </a:buClr>
                <a:buSzPct val="110000"/>
              </a:pPr>
              <a:r>
                <a:rPr lang="en-US" sz="1100" dirty="0" smtClean="0"/>
                <a:t>Infected Mosquitoes (Forest):</a:t>
              </a:r>
              <a:endParaRPr lang="en-US" sz="1100" dirty="0" smtClean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-40518" y="5019592"/>
              <a:ext cx="15452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54"/>
                </a:spcBef>
                <a:buClr>
                  <a:schemeClr val="accent1"/>
                </a:buClr>
                <a:buSzPct val="110000"/>
              </a:pPr>
              <a:r>
                <a:rPr lang="en-US" sz="1100" dirty="0" smtClean="0"/>
                <a:t>Infected Mosquitoes (Village):</a:t>
              </a:r>
              <a:endParaRPr lang="en-US" sz="11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6643711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284" y="605910"/>
            <a:ext cx="5063331" cy="5571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Forest Malaria – Simplified System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30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284" y="605910"/>
            <a:ext cx="5063331" cy="5571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Forest Malaria – Simplified System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21284" y="3650301"/>
            <a:ext cx="2785666" cy="528000"/>
          </a:xfrm>
          <a:prstGeom prst="rect">
            <a:avLst/>
          </a:prstGeom>
          <a:solidFill>
            <a:schemeClr val="accent2">
              <a:lumMod val="60000"/>
              <a:lumOff val="4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054052" y="5182645"/>
            <a:ext cx="3102148" cy="528000"/>
          </a:xfrm>
          <a:prstGeom prst="rect">
            <a:avLst/>
          </a:prstGeom>
          <a:solidFill>
            <a:schemeClr val="accent2">
              <a:lumMod val="60000"/>
              <a:lumOff val="4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020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Assume Equilibrium Mosquito Populations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725" y="1004888"/>
            <a:ext cx="5116513" cy="9563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779" y="1961200"/>
            <a:ext cx="3378404" cy="9921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50" y="3539373"/>
            <a:ext cx="7885112" cy="9035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906" y="4440955"/>
            <a:ext cx="7823200" cy="108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9092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Assume Equilibrium Mosquito Populations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725" y="1004888"/>
            <a:ext cx="5116513" cy="9563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779" y="1961200"/>
            <a:ext cx="3378404" cy="9921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50" y="3539373"/>
            <a:ext cx="7885112" cy="9035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906" y="4440955"/>
            <a:ext cx="7823200" cy="108039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933700" y="2235199"/>
            <a:ext cx="482600" cy="438151"/>
          </a:xfrm>
          <a:prstGeom prst="rect">
            <a:avLst/>
          </a:prstGeom>
          <a:solidFill>
            <a:schemeClr val="accent2">
              <a:lumMod val="60000"/>
              <a:lumOff val="4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92150" y="4762078"/>
            <a:ext cx="482600" cy="438151"/>
          </a:xfrm>
          <a:prstGeom prst="rect">
            <a:avLst/>
          </a:prstGeom>
          <a:solidFill>
            <a:schemeClr val="accent2">
              <a:lumMod val="60000"/>
              <a:lumOff val="4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610201" y="2467768"/>
            <a:ext cx="454049" cy="396476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181552" y="2022596"/>
            <a:ext cx="454049" cy="396476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292701" y="4522603"/>
            <a:ext cx="523899" cy="396476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238183" y="4522603"/>
            <a:ext cx="505517" cy="396476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838951" y="4981153"/>
            <a:ext cx="501662" cy="396476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753351" y="5001991"/>
            <a:ext cx="505210" cy="396476"/>
          </a:xfrm>
          <a:prstGeom prst="rect">
            <a:avLst/>
          </a:prstGeom>
          <a:solidFill>
            <a:schemeClr val="bg2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921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HME ppt template_1109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5F5F5F"/>
      </a:lt2>
      <a:accent1>
        <a:srgbClr val="5BBB0E"/>
      </a:accent1>
      <a:accent2>
        <a:srgbClr val="308600"/>
      </a:accent2>
      <a:accent3>
        <a:srgbClr val="4B3892"/>
      </a:accent3>
      <a:accent4>
        <a:srgbClr val="A6A6A6"/>
      </a:accent4>
      <a:accent5>
        <a:srgbClr val="16540A"/>
      </a:accent5>
      <a:accent6>
        <a:srgbClr val="CD6F49"/>
      </a:accent6>
      <a:hlink>
        <a:srgbClr val="4D8540"/>
      </a:hlink>
      <a:folHlink>
        <a:srgbClr val="4D854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spcBef>
            <a:spcPts val="54"/>
          </a:spcBef>
          <a:buClr>
            <a:schemeClr val="accent1"/>
          </a:buClr>
          <a:buSzPct val="110000"/>
          <a:defRPr sz="1800" dirty="0" err="1" smtClean="0"/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4C5B52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404C45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IHME ppt template_1109</Template>
  <TotalTime>778</TotalTime>
  <Words>160</Words>
  <Application>Microsoft Office PowerPoint</Application>
  <PresentationFormat>On-screen Show (4:3)</PresentationFormat>
  <Paragraphs>49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Courier New</vt:lpstr>
      <vt:lpstr>Wingdings</vt:lpstr>
      <vt:lpstr>IHME ppt template_1109</vt:lpstr>
      <vt:lpstr>Measuring Malaria in Complex Transmission Systems</vt:lpstr>
      <vt:lpstr>Background</vt:lpstr>
      <vt:lpstr>Forest Malaria</vt:lpstr>
      <vt:lpstr>Forest Malaria – Simplified System</vt:lpstr>
      <vt:lpstr>Forest Malaria – Simplified System</vt:lpstr>
      <vt:lpstr>Forest Malaria – Simplified System</vt:lpstr>
      <vt:lpstr>Forest Malaria – Simplified System</vt:lpstr>
      <vt:lpstr>Assume Equilibrium Mosquito Populations</vt:lpstr>
      <vt:lpstr>Assume Equilibrium Mosquito Populations</vt:lpstr>
      <vt:lpstr>Insert Mosquito Populations Into Human Equations</vt:lpstr>
      <vt:lpstr>Insert Mosquito Populations Into Human Equations</vt:lpstr>
      <vt:lpstr>Simplify Equations</vt:lpstr>
      <vt:lpstr>Simplify Equations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Information</dc:title>
  <dc:creator>Nebula</dc:creator>
  <cp:lastModifiedBy>Alec Georgoff</cp:lastModifiedBy>
  <cp:revision>60</cp:revision>
  <dcterms:created xsi:type="dcterms:W3CDTF">2009-11-17T17:26:05Z</dcterms:created>
  <dcterms:modified xsi:type="dcterms:W3CDTF">2018-05-16T02:44:02Z</dcterms:modified>
</cp:coreProperties>
</file>

<file path=docProps/thumbnail.jpeg>
</file>